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94" r:id="rId11"/>
    <p:sldId id="288" r:id="rId12"/>
    <p:sldId id="295" r:id="rId13"/>
    <p:sldId id="266" r:id="rId14"/>
    <p:sldId id="265" r:id="rId15"/>
    <p:sldId id="268" r:id="rId16"/>
    <p:sldId id="286" r:id="rId17"/>
    <p:sldId id="296" r:id="rId18"/>
    <p:sldId id="297" r:id="rId19"/>
    <p:sldId id="267" r:id="rId20"/>
    <p:sldId id="269" r:id="rId21"/>
    <p:sldId id="270" r:id="rId22"/>
    <p:sldId id="304" r:id="rId23"/>
    <p:sldId id="298" r:id="rId24"/>
    <p:sldId id="287" r:id="rId25"/>
    <p:sldId id="299" r:id="rId26"/>
    <p:sldId id="271" r:id="rId27"/>
    <p:sldId id="272" r:id="rId28"/>
    <p:sldId id="273" r:id="rId29"/>
    <p:sldId id="274" r:id="rId30"/>
    <p:sldId id="275" r:id="rId31"/>
    <p:sldId id="277" r:id="rId32"/>
    <p:sldId id="303" r:id="rId33"/>
    <p:sldId id="285" r:id="rId34"/>
    <p:sldId id="300" r:id="rId35"/>
    <p:sldId id="289" r:id="rId36"/>
    <p:sldId id="301" r:id="rId37"/>
    <p:sldId id="278" r:id="rId38"/>
    <p:sldId id="280" r:id="rId39"/>
    <p:sldId id="279" r:id="rId40"/>
    <p:sldId id="281" r:id="rId41"/>
    <p:sldId id="282" r:id="rId42"/>
    <p:sldId id="283" r:id="rId43"/>
    <p:sldId id="284" r:id="rId44"/>
    <p:sldId id="302" r:id="rId45"/>
    <p:sldId id="29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1" autoAdjust="0"/>
    <p:restoredTop sz="94660"/>
  </p:normalViewPr>
  <p:slideViewPr>
    <p:cSldViewPr>
      <p:cViewPr>
        <p:scale>
          <a:sx n="94" d="100"/>
          <a:sy n="94" d="100"/>
        </p:scale>
        <p:origin x="-1170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7065A-88FD-4DB8-BB84-7F4AC5CCCE4E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</a:t>
            </a:r>
            <a:r>
              <a:rPr lang="en-US" dirty="0" smtClean="0"/>
              <a:t>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1"/>
                </a:solidFill>
              </a:rPr>
              <a:t>Matter is Made up of Atoms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276725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4410075"/>
            <a:ext cx="8763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4448175"/>
            <a:ext cx="10763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75" y="4381500"/>
            <a:ext cx="9239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333875"/>
            <a:ext cx="90487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</a:t>
            </a:r>
            <a:r>
              <a:rPr lang="en-US" dirty="0" smtClean="0"/>
              <a:t>Question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If an electrical field was applied to the cathode ray tube below.  Which direction (up or down) would the beam of light be bent ?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43200" y="3505200"/>
            <a:ext cx="17526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l_fi" descr="http://www.avon-chemistry.com/cathode_1.jpg"/>
          <p:cNvPicPr/>
          <p:nvPr/>
        </p:nvPicPr>
        <p:blipFill>
          <a:blip r:embed="rId2" cstate="print"/>
          <a:srcRect l="17027" t="23041" r="2796" b="41475"/>
          <a:stretch>
            <a:fillRect/>
          </a:stretch>
        </p:blipFill>
        <p:spPr bwMode="auto">
          <a:xfrm>
            <a:off x="1905000" y="40386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038600" y="3733800"/>
            <a:ext cx="914400" cy="228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+ + + +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8600" y="5257800"/>
            <a:ext cx="9144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- - - -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 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you should:</a:t>
            </a:r>
          </a:p>
          <a:p>
            <a:pPr lvl="1"/>
            <a:r>
              <a:rPr lang="en-US" dirty="0" smtClean="0"/>
              <a:t>Read pages 51-60 or your text</a:t>
            </a:r>
          </a:p>
          <a:p>
            <a:pPr lvl="1"/>
            <a:r>
              <a:rPr lang="en-US" dirty="0" smtClean="0"/>
              <a:t>Complete Homework 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</a:t>
            </a:r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54276" name="Picture 4" descr="http://images.six.betanews.com/screenshots/1107225834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667000"/>
            <a:ext cx="4876800" cy="3657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13716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Why is the path of the red ball to the right when it gets hit by the white cue ball?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04" y="228600"/>
            <a:ext cx="8229600" cy="1143000"/>
          </a:xfrm>
        </p:spPr>
        <p:txBody>
          <a:bodyPr/>
          <a:lstStyle/>
          <a:p>
            <a:r>
              <a:rPr lang="en-US" dirty="0" smtClean="0"/>
              <a:t>The Gold Foil Experiment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2152"/>
            <a:ext cx="5791200" cy="148288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</a:rPr>
              <a:t>Ernest Rutherford </a:t>
            </a:r>
            <a:r>
              <a:rPr lang="en-US" sz="2800" dirty="0" smtClean="0">
                <a:solidFill>
                  <a:schemeClr val="accent2"/>
                </a:solidFill>
              </a:rPr>
              <a:t>(1909)</a:t>
            </a:r>
          </a:p>
          <a:p>
            <a:pPr lvl="1"/>
            <a:r>
              <a:rPr lang="en-US" sz="2400" dirty="0" smtClean="0"/>
              <a:t>Revealed that Thomson’s plum pudding model was not accurate.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4720" y="3328643"/>
            <a:ext cx="3505200" cy="316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328643"/>
            <a:ext cx="3366504" cy="270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1223749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the Nucleus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Conclusion…</a:t>
            </a:r>
          </a:p>
          <a:p>
            <a:pPr lvl="1"/>
            <a:r>
              <a:rPr lang="en-US" sz="2400" dirty="0" smtClean="0"/>
              <a:t>Because most of the particles passed through the foil, they concluded that the atom is nearly all empty space.</a:t>
            </a:r>
          </a:p>
          <a:p>
            <a:pPr lvl="1"/>
            <a:r>
              <a:rPr lang="en-US" sz="2400" dirty="0" smtClean="0"/>
              <a:t>Because a few particles were deflected, they proposed that the atom has a small, dense, positively charged </a:t>
            </a:r>
            <a:r>
              <a:rPr lang="en-US" sz="2400" dirty="0" smtClean="0"/>
              <a:t>central </a:t>
            </a:r>
            <a:r>
              <a:rPr lang="en-US" sz="2400" dirty="0" smtClean="0"/>
              <a:t>core, called a nucleus.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9399" y="3717925"/>
            <a:ext cx="2819401" cy="267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3400" y="42905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“It </a:t>
            </a:r>
            <a:r>
              <a:rPr lang="en-US" dirty="0"/>
              <a:t>was quite the most incredible event that has ever happened to me in my </a:t>
            </a:r>
            <a:r>
              <a:rPr lang="en-US" dirty="0" smtClean="0"/>
              <a:t>life. It </a:t>
            </a:r>
            <a:r>
              <a:rPr lang="en-US" dirty="0"/>
              <a:t>was almost as incredible as if you fired a 15-inch shell at a piece of tissue paper and it came back and hit </a:t>
            </a:r>
            <a:r>
              <a:rPr lang="en-US" dirty="0" smtClean="0"/>
              <a:t>you” – E. Rutherford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1" t="3416" r="67211" b="945"/>
          <a:stretch/>
        </p:blipFill>
        <p:spPr bwMode="auto">
          <a:xfrm rot="5400000">
            <a:off x="2133597" y="5099371"/>
            <a:ext cx="609603" cy="198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Rutherford’s Nuclear Model</a:t>
            </a:r>
            <a:endParaRPr lang="en-US" dirty="0"/>
          </a:p>
        </p:txBody>
      </p:sp>
      <p:pic>
        <p:nvPicPr>
          <p:cNvPr id="32770" name="Picture 2" descr="https://encrypted-tbn3.gstatic.com/images?q=tbn:ANd9GcRAlEG_Wh2HnP9f1MCyXIdxbQue2CbGeaMs6BRhlaj3nFJ6km8tq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29280"/>
            <a:ext cx="3150391" cy="32004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85800" y="1361440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Rutherford’s Nuclear Model</a:t>
            </a:r>
          </a:p>
          <a:p>
            <a:pPr lvl="1"/>
            <a:r>
              <a:rPr lang="en-US" sz="3200" dirty="0" smtClean="0"/>
              <a:t> </a:t>
            </a:r>
            <a:r>
              <a:rPr lang="en-US" sz="2400" dirty="0" smtClean="0"/>
              <a:t>- Consisting </a:t>
            </a:r>
            <a:r>
              <a:rPr lang="en-US" sz="2400" dirty="0" smtClean="0"/>
              <a:t>of a nucleus and </a:t>
            </a:r>
            <a:r>
              <a:rPr lang="en-US" sz="2400" dirty="0" smtClean="0"/>
              <a:t>electrons</a:t>
            </a:r>
          </a:p>
          <a:p>
            <a:pPr marL="803275" lvl="1" indent="-234950"/>
            <a:r>
              <a:rPr lang="en-US" sz="2400" dirty="0"/>
              <a:t> </a:t>
            </a:r>
            <a:r>
              <a:rPr lang="en-US" sz="2400" dirty="0" smtClean="0"/>
              <a:t>- Protons and Neutrons hadn’t been discovered yet.</a:t>
            </a:r>
            <a:endParaRPr lang="en-US" sz="2400" dirty="0" smtClean="0"/>
          </a:p>
          <a:p>
            <a:pPr lvl="1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Atomic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267200" cy="4830763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sz="3100" dirty="0" smtClean="0"/>
              <a:t>Scientists also determined that the rays in the cathode ray tube were also composed of positively charged subatomic particles called protons.</a:t>
            </a:r>
          </a:p>
          <a:p>
            <a:pPr marL="457200" lvl="1" indent="0">
              <a:buNone/>
            </a:pPr>
            <a:endParaRPr lang="en-US" sz="2600" dirty="0"/>
          </a:p>
          <a:p>
            <a:pPr lvl="1"/>
            <a:r>
              <a:rPr lang="en-US" sz="3100" dirty="0" smtClean="0"/>
              <a:t>Atoms of an element that are chemically alike but differ in mass are called isotopes of an element.</a:t>
            </a:r>
          </a:p>
          <a:p>
            <a:pPr lvl="2"/>
            <a:r>
              <a:rPr lang="en-US" sz="3100" dirty="0" smtClean="0"/>
              <a:t>The existence of a neutral particle, called a neutron, was confirmed in the early 1930s.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86400" y="1295400"/>
            <a:ext cx="2633662" cy="522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keeps the electrons from leaving the atom?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Bonus:  </a:t>
            </a:r>
            <a:r>
              <a:rPr lang="en-US" dirty="0" smtClean="0"/>
              <a:t>What keeps the electrons in motion away from the nucleus?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Examine the picture below.  What percentage of all the fruit pictured is bananas?</a:t>
            </a:r>
            <a:endParaRPr lang="en-US" dirty="0"/>
          </a:p>
        </p:txBody>
      </p:sp>
      <p:pic>
        <p:nvPicPr>
          <p:cNvPr id="1026" name="Picture 2" descr="http://static.designlike.com/wp-content/uploads/2012/01/bamboo-fruit-bow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400"/>
            <a:ext cx="466725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153" y="1905000"/>
            <a:ext cx="810044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Warm-up </a:t>
            </a:r>
            <a:r>
              <a:rPr lang="en-US" dirty="0" smtClean="0"/>
              <a:t>Question #1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7714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difference between a theory and a law?</a:t>
            </a:r>
          </a:p>
          <a:p>
            <a:endParaRPr lang="en-US" sz="28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1661160" y="1981200"/>
            <a:ext cx="4648200" cy="4724400"/>
            <a:chOff x="1676400" y="2133600"/>
            <a:chExt cx="4648200" cy="4724400"/>
          </a:xfrm>
        </p:grpSpPr>
        <p:sp>
          <p:nvSpPr>
            <p:cNvPr id="5" name="TextBox 4"/>
            <p:cNvSpPr txBox="1"/>
            <p:nvPr/>
          </p:nvSpPr>
          <p:spPr>
            <a:xfrm>
              <a:off x="3657600" y="2362200"/>
              <a:ext cx="26670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Everything in chemistry comes back to haunt you</a:t>
              </a:r>
              <a:r>
                <a:rPr lang="en-US" sz="2400" dirty="0" smtClean="0">
                  <a:sym typeface="Wingdings" pitchFamily="2" charset="2"/>
                </a:rPr>
                <a:t></a:t>
              </a:r>
              <a:endParaRPr lang="en-US" sz="2400" dirty="0" smtClean="0"/>
            </a:p>
            <a:p>
              <a:endParaRPr lang="en-US" dirty="0"/>
            </a:p>
          </p:txBody>
        </p:sp>
        <p:pic>
          <p:nvPicPr>
            <p:cNvPr id="1026" name="Picture 2" descr="http://sj.sunne.ws/files/2012/10/ghost-6-clipart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76400" y="3915591"/>
              <a:ext cx="3886200" cy="2942409"/>
            </a:xfrm>
            <a:prstGeom prst="rect">
              <a:avLst/>
            </a:prstGeom>
            <a:noFill/>
          </p:spPr>
        </p:pic>
        <p:sp>
          <p:nvSpPr>
            <p:cNvPr id="7" name="Oval Callout 6"/>
            <p:cNvSpPr/>
            <p:nvPr/>
          </p:nvSpPr>
          <p:spPr>
            <a:xfrm>
              <a:off x="3276600" y="2133600"/>
              <a:ext cx="3048000" cy="1905000"/>
            </a:xfrm>
            <a:prstGeom prst="wedgeEllipseCallou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724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atomic number of an element is the number of protons in the nucleus of an atom of that element.</a:t>
            </a:r>
          </a:p>
          <a:p>
            <a:pPr lvl="1"/>
            <a:r>
              <a:rPr lang="en-US" dirty="0" smtClean="0"/>
              <a:t>It is the number of protons that determines the identity of an element, as well as many of its chemical and physical properties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Atomic number = number of protons = number of electrons</a:t>
            </a:r>
            <a:endParaRPr lang="en-US" b="1" dirty="0" smtClean="0"/>
          </a:p>
          <a:p>
            <a:pPr lvl="1">
              <a:buNone/>
            </a:pPr>
            <a:endParaRPr lang="en-US" sz="1500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sum of the protons and neutrons in the nucleus is the mass number of that particular atom.</a:t>
            </a:r>
          </a:p>
          <a:p>
            <a:pPr lvl="1"/>
            <a:r>
              <a:rPr lang="en-US" dirty="0" smtClean="0"/>
              <a:t>Isotopes of an element have different mass numbers because they have different numbers of neutrons, but they all have the same atomic number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Mass number  = number of protons + number of neutrons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462916"/>
            <a:ext cx="4267200" cy="233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number at the bottom of each box is the average atomic mass of that element.</a:t>
            </a:r>
          </a:p>
          <a:p>
            <a:pPr lvl="1"/>
            <a:r>
              <a:rPr lang="en-US" dirty="0" smtClean="0"/>
              <a:t>This number is the weighted average mass of all the naturally occurring isotopes of that element.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Mass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What is average atomic mass of Lithium if 7.42% exists as </a:t>
            </a:r>
            <a:r>
              <a:rPr lang="en-US" sz="2400" dirty="0" smtClean="0"/>
              <a:t>Li-6 </a:t>
            </a:r>
            <a:r>
              <a:rPr lang="en-US" sz="2400" dirty="0"/>
              <a:t>(</a:t>
            </a:r>
            <a:r>
              <a:rPr lang="en-US" sz="2400" dirty="0" smtClean="0"/>
              <a:t>6.015g)and </a:t>
            </a:r>
            <a:r>
              <a:rPr lang="en-US" sz="2400" dirty="0"/>
              <a:t>92.58% exists </a:t>
            </a:r>
            <a:r>
              <a:rPr lang="en-US" sz="2400" dirty="0" smtClean="0"/>
              <a:t>as Li-7 (7.016 g)?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371600"/>
            <a:ext cx="42672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atomic mass of neon 20.18. Isotope X has a mas of 20.000g and isotope Y has a mass of 22.189g.  Which isotope is more abundant, X or Y?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85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/>
          <a:lstStyle/>
          <a:p>
            <a:r>
              <a:rPr lang="en-US" dirty="0"/>
              <a:t>What are the similarities and differences between these 3 diagrams?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53715" y="3660559"/>
            <a:ext cx="1104265" cy="934085"/>
            <a:chOff x="0" y="0"/>
            <a:chExt cx="1104893" cy="934183"/>
          </a:xfrm>
        </p:grpSpPr>
        <p:pic>
          <p:nvPicPr>
            <p:cNvPr id="5" name="il_fi" descr="http://t3.gstatic.com/images?q=tbn:ANd9GcRx_SEZHhdg-9fb7tIw4n5TzZJ_fXJmB6_NVIU7LGWPE8NfKbfn_YUj3fxz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61" t="4322" r="9169" b="69164"/>
            <a:stretch/>
          </p:blipFill>
          <p:spPr bwMode="auto">
            <a:xfrm>
              <a:off x="0" y="0"/>
              <a:ext cx="844061" cy="88425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30145" y="30145"/>
              <a:ext cx="753626" cy="79322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43578" y="10048"/>
              <a:ext cx="361315" cy="371475"/>
              <a:chOff x="0" y="0"/>
              <a:chExt cx="361315" cy="371789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2" name="Text Box 9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3433" y="562708"/>
              <a:ext cx="361315" cy="371475"/>
              <a:chOff x="0" y="0"/>
              <a:chExt cx="361315" cy="371789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0" name="Text Box 13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6324600" y="3690404"/>
            <a:ext cx="1205230" cy="904240"/>
            <a:chOff x="0" y="0"/>
            <a:chExt cx="1205376" cy="904352"/>
          </a:xfrm>
        </p:grpSpPr>
        <p:pic>
          <p:nvPicPr>
            <p:cNvPr id="14" name="il_fi" descr="http://t3.gstatic.com/images?q=tbn:ANd9GcRx_SEZHhdg-9fb7tIw4n5TzZJ_fXJmB6_NVIU7LGWPE8NfKbfn_YUj3fxz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61" t="4322" r="9169" b="69164"/>
            <a:stretch/>
          </p:blipFill>
          <p:spPr bwMode="auto">
            <a:xfrm>
              <a:off x="0" y="0"/>
              <a:ext cx="864158" cy="90435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5" name="Oval 14"/>
            <p:cNvSpPr/>
            <p:nvPr/>
          </p:nvSpPr>
          <p:spPr>
            <a:xfrm>
              <a:off x="40193" y="30145"/>
              <a:ext cx="753110" cy="79311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44061" y="241160"/>
              <a:ext cx="361315" cy="371475"/>
              <a:chOff x="0" y="0"/>
              <a:chExt cx="361315" cy="371789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8" name="Text Box 16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768837" y="3660559"/>
            <a:ext cx="1144905" cy="934085"/>
            <a:chOff x="0" y="0"/>
            <a:chExt cx="1145087" cy="934182"/>
          </a:xfrm>
        </p:grpSpPr>
        <p:pic>
          <p:nvPicPr>
            <p:cNvPr id="20" name="il_fi" descr="http://t3.gstatic.com/images?q=tbn:ANd9GcRx_SEZHhdg-9fb7tIw4n5TzZJ_fXJmB6_NVIU7LGWPE8NfKbfn_YUj3fxz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71" t="2594" r="35136" b="70893"/>
            <a:stretch/>
          </p:blipFill>
          <p:spPr bwMode="auto">
            <a:xfrm>
              <a:off x="0" y="0"/>
              <a:ext cx="944545" cy="92444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1" name="Oval 20"/>
            <p:cNvSpPr/>
            <p:nvPr/>
          </p:nvSpPr>
          <p:spPr>
            <a:xfrm>
              <a:off x="90435" y="110531"/>
              <a:ext cx="743578" cy="72304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83772" y="562707"/>
              <a:ext cx="361315" cy="371475"/>
              <a:chOff x="0" y="0"/>
              <a:chExt cx="361315" cy="371789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27" name="Text Box 19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83772" y="30145"/>
              <a:ext cx="361315" cy="371475"/>
              <a:chOff x="0" y="0"/>
              <a:chExt cx="361315" cy="371789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25" name="Text Box 22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you should:</a:t>
            </a:r>
          </a:p>
          <a:p>
            <a:pPr lvl="1"/>
            <a:r>
              <a:rPr lang="en-US" dirty="0" smtClean="0"/>
              <a:t>Read pages 61-68 in the text</a:t>
            </a:r>
          </a:p>
          <a:p>
            <a:pPr lvl="1"/>
            <a:r>
              <a:rPr lang="en-US" dirty="0" smtClean="0"/>
              <a:t>Complete homework #2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</a:t>
            </a:r>
            <a:r>
              <a:rPr lang="en-US" dirty="0" smtClean="0"/>
              <a:t>Question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r>
              <a:rPr lang="en-US" dirty="0" smtClean="0"/>
              <a:t>Order these nesting dolls from the inside out.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1931995" y="2677260"/>
            <a:ext cx="5395594" cy="2799684"/>
            <a:chOff x="1600200" y="2794682"/>
            <a:chExt cx="5395594" cy="2799684"/>
          </a:xfrm>
        </p:grpSpPr>
        <p:grpSp>
          <p:nvGrpSpPr>
            <p:cNvPr id="4" name="Group 3"/>
            <p:cNvGrpSpPr/>
            <p:nvPr/>
          </p:nvGrpSpPr>
          <p:grpSpPr>
            <a:xfrm>
              <a:off x="1600200" y="3313446"/>
              <a:ext cx="5395594" cy="2280920"/>
              <a:chOff x="0" y="0"/>
              <a:chExt cx="5395965" cy="2280975"/>
            </a:xfrm>
          </p:grpSpPr>
          <p:pic>
            <p:nvPicPr>
              <p:cNvPr id="5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9" t="2500" r="70890" b="2916"/>
              <a:stretch/>
            </p:blipFill>
            <p:spPr bwMode="auto">
              <a:xfrm>
                <a:off x="4190163" y="0"/>
                <a:ext cx="1205802" cy="2270927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45" t="5439" r="48046" b="4603"/>
              <a:stretch/>
            </p:blipFill>
            <p:spPr bwMode="auto">
              <a:xfrm>
                <a:off x="1647930" y="120580"/>
                <a:ext cx="964642" cy="216039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7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881" t="30001" r="30747" b="4166"/>
              <a:stretch/>
            </p:blipFill>
            <p:spPr bwMode="auto">
              <a:xfrm>
                <a:off x="0" y="693336"/>
                <a:ext cx="743578" cy="1587639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8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784" t="33333" r="18069" b="3750"/>
              <a:stretch/>
            </p:blipFill>
            <p:spPr bwMode="auto">
              <a:xfrm>
                <a:off x="2853732" y="763674"/>
                <a:ext cx="562708" cy="1517301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9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400" t="45000" r="7740" b="2917"/>
              <a:stretch/>
            </p:blipFill>
            <p:spPr bwMode="auto">
              <a:xfrm>
                <a:off x="984739" y="1024931"/>
                <a:ext cx="422031" cy="125604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0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025" t="69167" r="1167" b="3750"/>
              <a:stretch/>
            </p:blipFill>
            <p:spPr bwMode="auto">
              <a:xfrm>
                <a:off x="3657600" y="1627832"/>
                <a:ext cx="291403" cy="653143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743363" y="370651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84871" y="41287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B</a:t>
              </a:r>
              <a:endParaRPr lang="en-US" sz="28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01705" y="3311556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</a:t>
              </a:r>
              <a:endParaRPr lang="en-US" sz="2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06470" y="3843046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</a:t>
              </a:r>
              <a:endParaRPr lang="en-US" sz="2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02592" y="4277345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E</a:t>
              </a:r>
              <a:endParaRPr lang="en-US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96000" y="2794682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F</a:t>
              </a:r>
              <a:endParaRPr lang="en-US" sz="28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3032744" y="5867400"/>
            <a:ext cx="2847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Russian </a:t>
            </a:r>
            <a:r>
              <a:rPr lang="en-US" b="1" dirty="0" err="1" smtClean="0"/>
              <a:t>Matryoshka</a:t>
            </a:r>
            <a:r>
              <a:rPr lang="en-US" b="1" dirty="0" smtClean="0"/>
              <a:t> Dolls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2386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Bohr’s Planetary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Niels</a:t>
            </a:r>
            <a:r>
              <a:rPr lang="en-US" b="1" dirty="0" smtClean="0"/>
              <a:t> Bohr </a:t>
            </a:r>
            <a:r>
              <a:rPr lang="en-US" dirty="0" smtClean="0"/>
              <a:t>(1913)</a:t>
            </a:r>
          </a:p>
          <a:p>
            <a:pPr lvl="1"/>
            <a:r>
              <a:rPr lang="en-US" dirty="0" smtClean="0"/>
              <a:t>He proposed that atoms have only certain allowable energy states</a:t>
            </a:r>
          </a:p>
          <a:p>
            <a:pPr lvl="2"/>
            <a:r>
              <a:rPr lang="en-US" dirty="0" smtClean="0"/>
              <a:t>Ground state</a:t>
            </a:r>
          </a:p>
          <a:p>
            <a:pPr lvl="2"/>
            <a:r>
              <a:rPr lang="en-US" dirty="0" smtClean="0"/>
              <a:t>Excited state</a:t>
            </a:r>
          </a:p>
          <a:p>
            <a:pPr lvl="1"/>
            <a:r>
              <a:rPr lang="en-US" dirty="0" smtClean="0"/>
              <a:t>Electrons move around the nucleus in only certain allowed circular orbits.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1" y="2438400"/>
            <a:ext cx="4491820" cy="239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Electron Cloud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41648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Bohr’s planetary model was found to be inaccurate.</a:t>
            </a:r>
          </a:p>
          <a:p>
            <a:pPr lvl="1"/>
            <a:r>
              <a:rPr lang="en-US" dirty="0" smtClean="0"/>
              <a:t>The electron cloud model shows that electrons are most likely to be found in certain spherical regions of space around the nucleus.</a:t>
            </a:r>
          </a:p>
          <a:p>
            <a:pPr lvl="2"/>
            <a:r>
              <a:rPr lang="en-US" dirty="0" smtClean="0"/>
              <a:t>The space around the nucleus of an atom where the atom’s electrons are found is called the electron cloud.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371599"/>
            <a:ext cx="2839579" cy="480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96" y="1742351"/>
            <a:ext cx="4710404" cy="382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three-dimensional region around the nucleus called an atomic orbital describes the electron’s probable location.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arrangement of electrons in an atom is called the atom’s electron configuration.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400" dirty="0" smtClean="0"/>
              <a:t>Principle energy level (1, 2, 3, 4, etc…)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400" dirty="0" smtClean="0"/>
              <a:t>Energy sublevel (s, p, d, or f)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400" dirty="0" smtClean="0"/>
              <a:t>Atomic orbital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400" dirty="0" smtClean="0"/>
              <a:t>The number of electrons in those </a:t>
            </a:r>
            <a:r>
              <a:rPr lang="en-US" sz="2400" dirty="0" err="1" smtClean="0"/>
              <a:t>orbitals</a:t>
            </a:r>
            <a:endParaRPr lang="en-US" sz="2400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529223"/>
              </p:ext>
            </p:extLst>
          </p:nvPr>
        </p:nvGraphicFramePr>
        <p:xfrm>
          <a:off x="914400" y="4724400"/>
          <a:ext cx="74910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068"/>
                <a:gridCol w="1186180"/>
                <a:gridCol w="2032318"/>
                <a:gridCol w="25895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Level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Sublevel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Atomic </a:t>
                      </a:r>
                      <a:r>
                        <a:rPr lang="en-US" dirty="0" err="1" smtClean="0"/>
                        <a:t>Orbitals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Electrons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s, 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1, 3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2, 6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s, p, 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1, 3, 5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2, 6, 10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s, p, d, 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1, 3, 5, 7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2, 6, 10, 14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Theory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2227097"/>
            <a:ext cx="4040188" cy="685800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>
                <a:solidFill>
                  <a:schemeClr val="accent6"/>
                </a:solidFill>
              </a:rPr>
              <a:t>Greek Philosophers</a:t>
            </a:r>
          </a:p>
          <a:p>
            <a:r>
              <a:rPr lang="en-US" sz="2000" b="0" dirty="0" smtClean="0"/>
              <a:t>(about 2,500 years ago)</a:t>
            </a:r>
            <a:endParaRPr lang="en-US" sz="2000" b="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4119120" cy="298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2171217"/>
            <a:ext cx="4041775" cy="7620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accent6"/>
                </a:solidFill>
              </a:rPr>
              <a:t>Democritus</a:t>
            </a:r>
          </a:p>
          <a:p>
            <a:r>
              <a:rPr lang="en-US" sz="2000" b="0" dirty="0" smtClean="0"/>
              <a:t>(460-370 BC)</a:t>
            </a:r>
            <a:endParaRPr lang="en-US" sz="2000" b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3050692"/>
            <a:ext cx="4041775" cy="3463925"/>
          </a:xfrm>
        </p:spPr>
        <p:txBody>
          <a:bodyPr>
            <a:normAutofit/>
          </a:bodyPr>
          <a:lstStyle/>
          <a:p>
            <a:r>
              <a:rPr lang="en-US" dirty="0" smtClean="0"/>
              <a:t>Atoms are the smallest particles of matter and different types of atoms exist for every type of matter.</a:t>
            </a:r>
          </a:p>
          <a:p>
            <a:pPr lvl="1"/>
            <a:r>
              <a:rPr lang="en-US" dirty="0" smtClean="0"/>
              <a:t>The idea that matter is made up of fundamental particles called atoms is known as the atomic theory of matter.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990600"/>
            <a:ext cx="1628775" cy="179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Aufbau</a:t>
            </a:r>
            <a:r>
              <a:rPr lang="en-US" dirty="0" smtClean="0"/>
              <a:t> Diagram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4070"/>
            <a:ext cx="2819399" cy="403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Write the electron configuration  of neon.</a:t>
            </a:r>
          </a:p>
          <a:p>
            <a:pPr lvl="1"/>
            <a:r>
              <a:rPr lang="en-US" dirty="0" smtClean="0"/>
              <a:t>Electrons?	_____</a:t>
            </a:r>
          </a:p>
          <a:p>
            <a:pPr lvl="1"/>
            <a:r>
              <a:rPr lang="en-US" dirty="0" smtClean="0"/>
              <a:t>Electron configuration?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	__________________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Valence Electrons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electrons in the outermost energy level are called valence electrons.</a:t>
            </a:r>
          </a:p>
          <a:p>
            <a:pPr lvl="1"/>
            <a:r>
              <a:rPr lang="en-US" sz="2400" dirty="0" smtClean="0"/>
              <a:t>When atoms come near each other, it is these electrons that interact with one another.</a:t>
            </a:r>
          </a:p>
          <a:p>
            <a:pPr lvl="1"/>
            <a:r>
              <a:rPr lang="en-US" sz="2400" dirty="0" smtClean="0"/>
              <a:t>Many of the chemical and physical properties of an element are directly related to the number and arrangement of valence electrons</a:t>
            </a:r>
            <a:r>
              <a:rPr lang="en-US" sz="2400" dirty="0" smtClean="0"/>
              <a:t>.</a:t>
            </a:r>
            <a:endParaRPr lang="en-US" sz="2400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43400"/>
            <a:ext cx="2847975" cy="215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Lewis Dot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800" dirty="0"/>
              <a:t>A Lewis dot diagram illustrates valence electrons as dots around the chemical symbol of the element.</a:t>
            </a:r>
          </a:p>
          <a:p>
            <a:pPr lvl="1"/>
            <a:r>
              <a:rPr lang="en-US" sz="2400" dirty="0"/>
              <a:t>Each dot represents one valence electron, and the element’s symbol represents the core of the atom (the nucleus plus all the inner electrons.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33800"/>
            <a:ext cx="4114271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805362"/>
            <a:ext cx="4800865" cy="1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1477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</a:t>
            </a:r>
            <a:r>
              <a:rPr lang="en-US" dirty="0" smtClean="0"/>
              <a:t>Configuration and Lewis Dot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Example…</a:t>
            </a:r>
          </a:p>
          <a:p>
            <a:pPr lvl="1"/>
            <a:r>
              <a:rPr lang="en-US" dirty="0" smtClean="0"/>
              <a:t>Write the electron configuration and Lewis dot diagram for an atom of boron.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ELECTRONS				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ELECTRON CONFIGURATION		______________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VALENCE ELECTRONS			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SYMBOL				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LEWIS DOT DIAGRAM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</a:t>
            </a:r>
            <a:r>
              <a:rPr lang="en-US" dirty="0" smtClean="0"/>
              <a:t>Question #4</a:t>
            </a:r>
            <a:endParaRPr lang="en-US" dirty="0"/>
          </a:p>
        </p:txBody>
      </p:sp>
      <p:pic>
        <p:nvPicPr>
          <p:cNvPr id="2050" name="Picture 2" descr="http://edu.glogster.com/media/14/44/85/22/44852248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40"/>
          <a:stretch/>
        </p:blipFill>
        <p:spPr bwMode="auto">
          <a:xfrm>
            <a:off x="5600700" y="3095002"/>
            <a:ext cx="2971800" cy="160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1516856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Why does the Lewis dot diagram for helium look different than the diagrams for the other noble gases?</a:t>
            </a:r>
            <a:endParaRPr lang="en-US" sz="2800" dirty="0"/>
          </a:p>
        </p:txBody>
      </p:sp>
      <p:pic>
        <p:nvPicPr>
          <p:cNvPr id="2052" name="Picture 4" descr="http://www.carondelet.pvt.k12.ca.us/PeriodicTable/Kr/index_files/image00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502920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9650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1600200"/>
            <a:ext cx="730430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If you haven’t done so already, you should: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Review your notes on electron configuration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Do homework #3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</a:t>
            </a:r>
            <a:r>
              <a:rPr lang="en-US" dirty="0" smtClean="0"/>
              <a:t>Question #5</a:t>
            </a:r>
            <a:endParaRPr lang="en-US" dirty="0"/>
          </a:p>
        </p:txBody>
      </p:sp>
      <p:pic>
        <p:nvPicPr>
          <p:cNvPr id="4098" name="Picture 2" descr="http://farm1.static.flickr.com/158/410173834_1703de35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100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eacoastsigns.com/Pop's%20Pla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363" y="3810000"/>
            <a:ext cx="2484966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firehouseneon.com/images/espressocoff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14255"/>
            <a:ext cx="2362200" cy="220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1828800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How are the bright lights in the signs below generated?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297110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Electromagnetic radiation is a form of energy that exhibits wavelike behavior as it travels through space.</a:t>
            </a:r>
          </a:p>
          <a:p>
            <a:pPr lvl="1"/>
            <a:r>
              <a:rPr lang="en-US" dirty="0" smtClean="0"/>
              <a:t>All of the forms of radiant energy are parts of a whole range of electromagnetic radiation called the electromagnetic spectrum.</a:t>
            </a:r>
          </a:p>
          <a:p>
            <a:pPr lvl="2"/>
            <a:r>
              <a:rPr lang="en-US" dirty="0" smtClean="0"/>
              <a:t>All waves can be described by several characteristics…</a:t>
            </a:r>
          </a:p>
          <a:p>
            <a:pPr lvl="3"/>
            <a:r>
              <a:rPr lang="en-US" dirty="0" smtClean="0"/>
              <a:t>Wavelength (</a:t>
            </a:r>
            <a:r>
              <a:rPr lang="el-GR" dirty="0" smtClean="0"/>
              <a:t>λ</a:t>
            </a:r>
            <a:r>
              <a:rPr lang="en-US" dirty="0" smtClean="0"/>
              <a:t>) is the shortest distance between equivalent points on a continuous wave (m, cm, or nm).</a:t>
            </a:r>
          </a:p>
          <a:p>
            <a:pPr lvl="3"/>
            <a:r>
              <a:rPr lang="en-US" dirty="0" smtClean="0"/>
              <a:t>Frequency (</a:t>
            </a:r>
            <a:r>
              <a:rPr lang="el-GR" dirty="0" smtClean="0"/>
              <a:t>ν</a:t>
            </a:r>
            <a:r>
              <a:rPr lang="en-US" dirty="0" smtClean="0"/>
              <a:t>) is the number of waves that pass a given point per second (1/s, s</a:t>
            </a:r>
            <a:r>
              <a:rPr lang="en-US" baseline="30000" dirty="0" smtClean="0"/>
              <a:t>-1</a:t>
            </a:r>
            <a:r>
              <a:rPr lang="en-US" dirty="0" smtClean="0"/>
              <a:t>, or Hz).</a:t>
            </a:r>
          </a:p>
          <a:p>
            <a:pPr lvl="3"/>
            <a:r>
              <a:rPr lang="en-US" dirty="0" smtClean="0"/>
              <a:t>Amplitude is the wave’s height from the origin to a crest (or to a trough).</a:t>
            </a:r>
          </a:p>
          <a:p>
            <a:pPr lvl="3"/>
            <a:r>
              <a:rPr lang="en-US" dirty="0" smtClean="0"/>
              <a:t>All waves travel at the speed of light (3.00x10</a:t>
            </a:r>
            <a:r>
              <a:rPr lang="en-US" baseline="30000" dirty="0" smtClean="0"/>
              <a:t>8</a:t>
            </a:r>
            <a:r>
              <a:rPr lang="en-US" dirty="0" smtClean="0"/>
              <a:t> m/s).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Waves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599"/>
            <a:ext cx="4724400" cy="182427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6504" y="3352800"/>
            <a:ext cx="4896496" cy="29329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472" y="4419600"/>
            <a:ext cx="252984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848599" cy="448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Theory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85800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>
                <a:solidFill>
                  <a:schemeClr val="accent6"/>
                </a:solidFill>
              </a:rPr>
              <a:t>Antoine Lavoisier</a:t>
            </a:r>
          </a:p>
          <a:p>
            <a:r>
              <a:rPr lang="en-US" sz="2000" b="0" dirty="0" smtClean="0"/>
              <a:t>(1782)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a chemical reaction occurs, matter is neither created nor destroyed but only changed.</a:t>
            </a:r>
          </a:p>
          <a:p>
            <a:pPr lvl="1"/>
            <a:r>
              <a:rPr lang="en-US" dirty="0" smtClean="0"/>
              <a:t>This became known as the law of conservation of matter.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8200" y="1371600"/>
            <a:ext cx="4041775" cy="685800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>
                <a:solidFill>
                  <a:schemeClr val="accent6"/>
                </a:solidFill>
              </a:rPr>
              <a:t>Joseph Proust</a:t>
            </a:r>
          </a:p>
          <a:p>
            <a:r>
              <a:rPr lang="en-US" b="0" dirty="0" smtClean="0"/>
              <a:t>(1799)</a:t>
            </a:r>
            <a:endParaRPr lang="en-US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4712" y="2209800"/>
            <a:ext cx="4041775" cy="3951288"/>
          </a:xfrm>
        </p:spPr>
        <p:txBody>
          <a:bodyPr/>
          <a:lstStyle/>
          <a:p>
            <a:r>
              <a:rPr lang="en-US" dirty="0" smtClean="0"/>
              <a:t>The elements that compose a compound are always in a certain proportion by mass.</a:t>
            </a:r>
          </a:p>
          <a:p>
            <a:pPr lvl="1"/>
            <a:r>
              <a:rPr lang="en-US" dirty="0" smtClean="0"/>
              <a:t>This principle is now referred </a:t>
            </a:r>
            <a:r>
              <a:rPr lang="en-US" b="1" dirty="0" smtClean="0"/>
              <a:t>to as the law of definite proportions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438530"/>
            <a:ext cx="1752600" cy="213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68441"/>
            <a:ext cx="16764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Example…</a:t>
            </a:r>
          </a:p>
          <a:p>
            <a:pPr lvl="1"/>
            <a:r>
              <a:rPr lang="en-US" dirty="0" smtClean="0"/>
              <a:t>What is the wavelength of a microwave having a frequency of 3.44x10</a:t>
            </a:r>
            <a:r>
              <a:rPr lang="en-US" baseline="30000" dirty="0" smtClean="0"/>
              <a:t>9</a:t>
            </a:r>
            <a:r>
              <a:rPr lang="en-US" dirty="0" smtClean="0"/>
              <a:t> Hz?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KNOWNS &amp; UNKNOWNS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  <a:p>
            <a:pPr lvl="1">
              <a:buNone/>
            </a:pPr>
            <a:r>
              <a:rPr lang="en-US" dirty="0" smtClean="0"/>
              <a:t>	FORMULA			__________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REARRANGED FORMULA		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PLUG-IN NUMBERS		____________________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ANSWER (with unit)		__________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302149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Matter can gain or lose energy in only small, specific amounts called quanta.</a:t>
            </a:r>
          </a:p>
          <a:p>
            <a:pPr lvl="1"/>
            <a:r>
              <a:rPr lang="en-US" dirty="0" smtClean="0"/>
              <a:t>A quantum is the minimum amount of energy that can be gained or lost by an atom.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E = energy in Joules (J)</a:t>
            </a:r>
          </a:p>
          <a:p>
            <a:pPr lvl="2"/>
            <a:r>
              <a:rPr lang="en-US" dirty="0" smtClean="0"/>
              <a:t>h = Planck’s constant = 6.626x10</a:t>
            </a:r>
            <a:r>
              <a:rPr lang="en-US" baseline="30000" dirty="0" smtClean="0"/>
              <a:t>-34</a:t>
            </a:r>
            <a:r>
              <a:rPr lang="en-US" dirty="0" smtClean="0"/>
              <a:t> (Js)</a:t>
            </a:r>
          </a:p>
          <a:p>
            <a:pPr lvl="2"/>
            <a:r>
              <a:rPr lang="el-GR" dirty="0" smtClean="0"/>
              <a:t>ν</a:t>
            </a:r>
            <a:r>
              <a:rPr lang="en-US" dirty="0" smtClean="0"/>
              <a:t> = frequency in Hertz (Hz)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Example…</a:t>
            </a:r>
          </a:p>
          <a:p>
            <a:pPr lvl="1"/>
            <a:r>
              <a:rPr lang="en-US" dirty="0" smtClean="0"/>
              <a:t>Tiny water drops in the air disperse the white light of the sun into a rainbow.  What is the energy of a photon from the violet portion of the rainbow if it has a frequency of 7.23x10</a:t>
            </a:r>
            <a:r>
              <a:rPr lang="en-US" baseline="30000" dirty="0" smtClean="0"/>
              <a:t>14</a:t>
            </a:r>
            <a:r>
              <a:rPr lang="en-US" dirty="0" smtClean="0"/>
              <a:t> Hz?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KNOWNS &amp; UNKNOWNS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  <a:p>
            <a:pPr lvl="1">
              <a:buNone/>
            </a:pPr>
            <a:r>
              <a:rPr lang="en-US" dirty="0" smtClean="0"/>
              <a:t>	FORMULA			__________</a:t>
            </a:r>
          </a:p>
          <a:p>
            <a:pPr lvl="1">
              <a:buNone/>
            </a:pPr>
            <a:r>
              <a:rPr lang="en-US" sz="1500" dirty="0" smtClean="0"/>
              <a:t>	</a:t>
            </a:r>
          </a:p>
          <a:p>
            <a:pPr lvl="1">
              <a:buNone/>
            </a:pPr>
            <a:r>
              <a:rPr lang="en-US" dirty="0" smtClean="0"/>
              <a:t>	REARRANGED FORMULA		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PLUG-IN NUMBERS		____________________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ANSWER (with unit)		__________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atomic emission spectrum of an element is the set of frequencies of the electromagnetic waves emitted by atoms of the element.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581400"/>
            <a:ext cx="5492198" cy="277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</a:t>
            </a:r>
            <a:r>
              <a:rPr lang="en-US" dirty="0" smtClean="0"/>
              <a:t>Question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Which of the following waves has the: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43560" y="2628153"/>
            <a:ext cx="4257040" cy="3582894"/>
            <a:chOff x="543560" y="2628153"/>
            <a:chExt cx="4257040" cy="3582894"/>
          </a:xfrm>
        </p:grpSpPr>
        <p:pic>
          <p:nvPicPr>
            <p:cNvPr id="3074" name="Picture 2" descr="Comb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2628153"/>
              <a:ext cx="4191000" cy="358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43560" y="3014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9120" y="5300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</a:t>
              </a:r>
              <a:endParaRPr lang="en-US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3560" y="4157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B</a:t>
              </a:r>
              <a:endParaRPr lang="en-US" sz="2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39060" y="4157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E</a:t>
              </a:r>
              <a:endParaRPr lang="en-US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39060" y="294897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</a:t>
              </a:r>
              <a:endParaRPr lang="en-US" sz="28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029200" y="2819400"/>
            <a:ext cx="3505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Longest wavelength?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Highest frequency?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Lowest Energy?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32464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you should:</a:t>
            </a:r>
          </a:p>
          <a:p>
            <a:pPr lvl="1"/>
            <a:r>
              <a:rPr lang="en-US" dirty="0" smtClean="0"/>
              <a:t>Read pages 69-79</a:t>
            </a:r>
          </a:p>
          <a:p>
            <a:pPr lvl="1"/>
            <a:r>
              <a:rPr lang="en-US" dirty="0" smtClean="0"/>
              <a:t>Complete Homework #4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Dalton’s Atomic </a:t>
            </a:r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John Dalton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(1803)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438400"/>
            <a:ext cx="7223034" cy="392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917" y="1371600"/>
            <a:ext cx="10001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472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Dalton’s</a:t>
            </a:r>
            <a:br>
              <a:rPr lang="en-US" dirty="0" smtClean="0"/>
            </a:br>
            <a:r>
              <a:rPr lang="en-US" dirty="0" smtClean="0"/>
              <a:t>Atomic </a:t>
            </a:r>
            <a:r>
              <a:rPr lang="en-US" dirty="0" smtClean="0"/>
              <a:t>Theory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429000"/>
            <a:ext cx="651264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04800"/>
            <a:ext cx="3129775" cy="2949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the Electron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6"/>
                </a:solidFill>
              </a:rPr>
              <a:t>J.J. Thomson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2"/>
                </a:solidFill>
              </a:rPr>
              <a:t>(1897)</a:t>
            </a:r>
          </a:p>
          <a:p>
            <a:pPr lvl="1"/>
            <a:r>
              <a:rPr lang="en-US" sz="2400" dirty="0" smtClean="0"/>
              <a:t>Discovered that Dalton’s solid ball model was not accurate.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363" y="2743200"/>
            <a:ext cx="566003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020926"/>
            <a:ext cx="2880894" cy="186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Cathode Ray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6184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Conclusion…</a:t>
            </a:r>
          </a:p>
          <a:p>
            <a:pPr lvl="1"/>
            <a:r>
              <a:rPr lang="en-US" dirty="0" smtClean="0"/>
              <a:t>The rays bent toward a positively charged plate and away from a negatively charged plate.</a:t>
            </a:r>
          </a:p>
          <a:p>
            <a:pPr lvl="2"/>
            <a:r>
              <a:rPr lang="en-US" dirty="0" smtClean="0"/>
              <a:t>Objects with like charges repel each other, and objects with unlike charges attract each other.</a:t>
            </a:r>
          </a:p>
          <a:p>
            <a:pPr lvl="1"/>
            <a:r>
              <a:rPr lang="en-US" dirty="0" smtClean="0"/>
              <a:t>Cathode rays are made up of invisible, negatively charged particles referred to as electrons.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19600"/>
            <a:ext cx="2943225" cy="2046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Thomson’s Plum Pudding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J.J. Thomson </a:t>
            </a:r>
            <a:r>
              <a:rPr lang="en-US" dirty="0" smtClean="0">
                <a:solidFill>
                  <a:schemeClr val="accent2"/>
                </a:solidFill>
              </a:rPr>
              <a:t>(1910)</a:t>
            </a:r>
          </a:p>
          <a:p>
            <a:r>
              <a:rPr lang="en-US" dirty="0" smtClean="0"/>
              <a:t>The “Plum Pudding” Model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1524000"/>
            <a:ext cx="302895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66440"/>
            <a:ext cx="1828800" cy="287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1323</TotalTime>
  <Words>1556</Words>
  <Application>Microsoft Office PowerPoint</Application>
  <PresentationFormat>On-screen Show (4:3)</PresentationFormat>
  <Paragraphs>253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Chapter 2  Matter is Made up of Atoms</vt:lpstr>
      <vt:lpstr>Warm-up Question #1</vt:lpstr>
      <vt:lpstr>Atomic Theory</vt:lpstr>
      <vt:lpstr>Atomic Theory</vt:lpstr>
      <vt:lpstr>Dalton’s Atomic Theory</vt:lpstr>
      <vt:lpstr>Dalton’s Atomic Theory</vt:lpstr>
      <vt:lpstr>Discovery of the Electron</vt:lpstr>
      <vt:lpstr>The Cathode Ray Experiment</vt:lpstr>
      <vt:lpstr>Thomson’s Plum Pudding Model</vt:lpstr>
      <vt:lpstr>Exit Question #1</vt:lpstr>
      <vt:lpstr>Bench Mark</vt:lpstr>
      <vt:lpstr>Warm-up Questions</vt:lpstr>
      <vt:lpstr>The Gold Foil Experiment</vt:lpstr>
      <vt:lpstr>Discovery of the Nucleus</vt:lpstr>
      <vt:lpstr>Rutherford’s Nuclear Model</vt:lpstr>
      <vt:lpstr>Further Atomic Developments</vt:lpstr>
      <vt:lpstr>Exit Question</vt:lpstr>
      <vt:lpstr>Warm-up Question</vt:lpstr>
      <vt:lpstr>Atomic Particles</vt:lpstr>
      <vt:lpstr>Atomic Particles</vt:lpstr>
      <vt:lpstr>Atomic Particles</vt:lpstr>
      <vt:lpstr>Atomic Mass Problems</vt:lpstr>
      <vt:lpstr>Exit Question</vt:lpstr>
      <vt:lpstr>Benchmark</vt:lpstr>
      <vt:lpstr>Warm-up Question #4</vt:lpstr>
      <vt:lpstr>Bohr’s Planetary Model</vt:lpstr>
      <vt:lpstr>The Electron Cloud Model</vt:lpstr>
      <vt:lpstr>Electron Configuration</vt:lpstr>
      <vt:lpstr>Electron Configuration</vt:lpstr>
      <vt:lpstr>Electron Configuration</vt:lpstr>
      <vt:lpstr>Valence Electrons</vt:lpstr>
      <vt:lpstr>Lewis Dot Structure</vt:lpstr>
      <vt:lpstr>Electron Configuration and Lewis Dot Structure</vt:lpstr>
      <vt:lpstr>Exit Question #4</vt:lpstr>
      <vt:lpstr>Benchmark</vt:lpstr>
      <vt:lpstr>Warm-up Question #5</vt:lpstr>
      <vt:lpstr>Electromagnetic Spectrum</vt:lpstr>
      <vt:lpstr>Light Waves</vt:lpstr>
      <vt:lpstr>Electromagnetic Spectrum</vt:lpstr>
      <vt:lpstr>Wave Problem</vt:lpstr>
      <vt:lpstr>Quanta</vt:lpstr>
      <vt:lpstr>Wave Problem</vt:lpstr>
      <vt:lpstr>Electromagnetic Spectrum</vt:lpstr>
      <vt:lpstr>Exit Question #5</vt:lpstr>
      <vt:lpstr>Benchmark </vt:lpstr>
    </vt:vector>
  </TitlesOfParts>
  <Company>Upper Dublin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Matter is Made up of Atoms</dc:title>
  <dc:creator>ljones</dc:creator>
  <cp:lastModifiedBy>Dawn</cp:lastModifiedBy>
  <cp:revision>87</cp:revision>
  <dcterms:created xsi:type="dcterms:W3CDTF">2012-10-11T14:04:06Z</dcterms:created>
  <dcterms:modified xsi:type="dcterms:W3CDTF">2013-10-28T02:09:04Z</dcterms:modified>
</cp:coreProperties>
</file>